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66" r:id="rId2"/>
    <p:sldId id="274" r:id="rId3"/>
    <p:sldId id="280" r:id="rId4"/>
    <p:sldId id="282" r:id="rId5"/>
    <p:sldId id="283" r:id="rId6"/>
    <p:sldId id="281" r:id="rId7"/>
    <p:sldId id="273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3CB"/>
    <a:srgbClr val="595959"/>
    <a:srgbClr val="134D6A"/>
    <a:srgbClr val="0F4360"/>
    <a:srgbClr val="3373A4"/>
    <a:srgbClr val="0CA7FF"/>
    <a:srgbClr val="333F50"/>
    <a:srgbClr val="3B424C"/>
    <a:srgbClr val="343B4B"/>
    <a:srgbClr val="015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03447BB-5D67-496B-8E87-E561075AD55C}" styleName="Dark Style 1 –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–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Themed Style 2 –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6395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730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BAC8D-7F08-CC49-81E6-51F18843E86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717A9-3AD6-9447-ABC2-B72CBE85E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1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717A9-3AD6-9447-ABC2-B72CBE85E5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6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717A9-3AD6-9447-ABC2-B72CBE85E5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8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18BB6-C4D3-5A46-878A-00561517D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327"/>
            <a:ext cx="9144000" cy="51499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88E608-BA34-1D47-8C16-C7CDDF384320}"/>
              </a:ext>
            </a:extLst>
          </p:cNvPr>
          <p:cNvSpPr/>
          <p:nvPr userDrawn="1"/>
        </p:nvSpPr>
        <p:spPr>
          <a:xfrm>
            <a:off x="137804" y="4228882"/>
            <a:ext cx="3216204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1100" b="0" i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Simon J. </a:t>
            </a:r>
            <a:r>
              <a:rPr lang="en-GB" sz="1100" b="0" i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Evenett</a:t>
            </a:r>
            <a:endParaRPr lang="en-GB" sz="1100" b="0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Professor of International </a:t>
            </a:r>
            <a:br>
              <a:rPr lang="en-GB" sz="1100" b="0" i="0" dirty="0">
                <a:solidFill>
                  <a:schemeClr val="bg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1100" b="0" i="0" dirty="0">
                <a:solidFill>
                  <a:schemeClr val="bg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Trade &amp; Economic Development</a:t>
            </a:r>
            <a:endParaRPr lang="de-CH" sz="1100" b="0" i="0" dirty="0">
              <a:solidFill>
                <a:schemeClr val="bg1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E3799-AC73-A64E-9ACE-14020439E58F}"/>
              </a:ext>
            </a:extLst>
          </p:cNvPr>
          <p:cNvCxnSpPr>
            <a:cxnSpLocks/>
          </p:cNvCxnSpPr>
          <p:nvPr userDrawn="1"/>
        </p:nvCxnSpPr>
        <p:spPr>
          <a:xfrm>
            <a:off x="4098850" y="2623686"/>
            <a:ext cx="9463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ABA05A-2252-204F-8FF2-03F6498282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821" y="1822921"/>
            <a:ext cx="7756358" cy="600937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B84E5A-D71A-7841-96CA-BB3D91AE21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7379" y="2813936"/>
            <a:ext cx="6569242" cy="577850"/>
          </a:xfrm>
        </p:spPr>
        <p:txBody>
          <a:bodyPr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600" b="0" i="0" spc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BAEAD56-F354-4E44-B60A-2A4381E8DA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14956" y="337425"/>
            <a:ext cx="1714089" cy="9998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C6B45F-1CBD-F943-B098-722E7E4B51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6351" y="4326572"/>
            <a:ext cx="1902966" cy="60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6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5/9/19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E6A-7D5D-FD46-9ACD-B1962E516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5/9/19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E6A-7D5D-FD46-9ACD-B1962E516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7A5A1F-F24B-4444-BE95-7BD1B1D91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1"/>
            <a:ext cx="9143998" cy="51498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71" y="1193921"/>
            <a:ext cx="8654737" cy="3239090"/>
          </a:xfrm>
        </p:spPr>
        <p:txBody>
          <a:bodyPr anchor="t"/>
          <a:lstStyle>
            <a:lvl1pPr marL="271463" indent="-266700">
              <a:lnSpc>
                <a:spcPct val="120000"/>
              </a:lnSpc>
              <a:buClr>
                <a:srgbClr val="338BCC"/>
              </a:buClr>
              <a:buSzPct val="100000"/>
              <a:buFontTx/>
              <a:buBlip>
                <a:blip r:embed="rId3"/>
              </a:buBlip>
              <a:tabLst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449263" indent="-173038">
              <a:lnSpc>
                <a:spcPct val="120000"/>
              </a:lnSpc>
              <a:buClr>
                <a:srgbClr val="338BCC"/>
              </a:buClr>
              <a:buFont typeface="System Font Regular"/>
              <a:buChar char="–"/>
              <a:tabLst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668338" indent="-219075">
              <a:lnSpc>
                <a:spcPct val="120000"/>
              </a:lnSpc>
              <a:buClr>
                <a:srgbClr val="338BCC"/>
              </a:buClr>
              <a:buFontTx/>
              <a:buBlip>
                <a:blip r:embed="rId3"/>
              </a:buBlip>
              <a:tabLst/>
              <a:defRPr b="0" i="0">
                <a:solidFill>
                  <a:schemeClr val="bg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846138" indent="-173038">
              <a:lnSpc>
                <a:spcPct val="120000"/>
              </a:lnSpc>
              <a:buClr>
                <a:srgbClr val="338BCC"/>
              </a:buClr>
              <a:buFont typeface="System Font Regular"/>
              <a:buChar char="–"/>
              <a:tabLst/>
              <a:defRPr b="0" i="0">
                <a:solidFill>
                  <a:schemeClr val="bg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1069975" indent="-223838">
              <a:lnSpc>
                <a:spcPct val="120000"/>
              </a:lnSpc>
              <a:buClr>
                <a:srgbClr val="338BCC"/>
              </a:buClr>
              <a:buFontTx/>
              <a:buBlip>
                <a:blip r:embed="rId3"/>
              </a:buBlip>
              <a:tabLst/>
              <a:defRPr b="0" i="0">
                <a:solidFill>
                  <a:schemeClr val="bg1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3893ACB-F804-744B-9B89-958CD14AA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372" y="344184"/>
            <a:ext cx="6924226" cy="379638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500" b="1" i="0">
                <a:solidFill>
                  <a:srgbClr val="3373A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AE8233F4-C4D2-DD4F-A50A-39EF2431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196" y="4808268"/>
            <a:ext cx="2057400" cy="273844"/>
          </a:xfrm>
        </p:spPr>
        <p:txBody>
          <a:bodyPr/>
          <a:lstStyle>
            <a:lvl1pPr>
              <a:defRPr sz="800" b="0" i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5/9/19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1730A324-C6FA-C641-8F2D-DDDFF6FF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08268"/>
            <a:ext cx="3086100" cy="273844"/>
          </a:xfrm>
        </p:spPr>
        <p:txBody>
          <a:bodyPr/>
          <a:lstStyle>
            <a:lvl1pPr>
              <a:defRPr sz="800" b="0" i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691F112-F505-1A43-ADFE-F762A75A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8299" y="4808268"/>
            <a:ext cx="2057400" cy="273844"/>
          </a:xfrm>
        </p:spPr>
        <p:txBody>
          <a:bodyPr/>
          <a:lstStyle>
            <a:lvl1pPr>
              <a:defRPr sz="800" b="0" i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82D2E6A-7D5D-FD46-9ACD-B1962E5162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6FD24-D40B-0E49-95AE-EE09D5BA45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03162" y="209616"/>
            <a:ext cx="1517272" cy="6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5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510EE3-A09C-8F43-B18C-3A12CF313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6400"/>
            <a:ext cx="9143998" cy="5149900"/>
          </a:xfrm>
          <a:prstGeom prst="rect">
            <a:avLst/>
          </a:prstGeom>
          <a:ln>
            <a:noFill/>
          </a:ln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2E51469E-0DED-004F-BDD0-80C512B231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821" y="2741148"/>
            <a:ext cx="7756358" cy="60093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E179B-214B-0948-B0C1-C069F53AF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14956" y="468050"/>
            <a:ext cx="1714089" cy="99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2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355" y="1369219"/>
            <a:ext cx="4266495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266494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5/9/19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E6A-7D5D-FD46-9ACD-B1962E51622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20D3E7-947B-6942-8D66-070CA2D1D276}"/>
              </a:ext>
            </a:extLst>
          </p:cNvPr>
          <p:cNvCxnSpPr>
            <a:cxnSpLocks/>
          </p:cNvCxnSpPr>
          <p:nvPr userDrawn="1"/>
        </p:nvCxnSpPr>
        <p:spPr>
          <a:xfrm>
            <a:off x="317229" y="1136038"/>
            <a:ext cx="8509543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50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5/9/19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E6A-7D5D-FD46-9ACD-B1962E516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3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5/9/19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E6A-7D5D-FD46-9ACD-B1962E51622D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845E3A-A982-FB4C-8682-33EBDD238906}"/>
              </a:ext>
            </a:extLst>
          </p:cNvPr>
          <p:cNvCxnSpPr>
            <a:cxnSpLocks/>
          </p:cNvCxnSpPr>
          <p:nvPr userDrawn="1"/>
        </p:nvCxnSpPr>
        <p:spPr>
          <a:xfrm>
            <a:off x="317229" y="1136038"/>
            <a:ext cx="8509543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2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5/9/19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E6A-7D5D-FD46-9ACD-B1962E516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5/9/19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E6A-7D5D-FD46-9ACD-B1962E516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4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5/9/19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E6A-7D5D-FD46-9ACD-B1962E516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4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355" y="141866"/>
            <a:ext cx="8658577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355" y="1369219"/>
            <a:ext cx="8658577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7807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5/9/19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988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D2E6A-7D5D-FD46-9ACD-B1962E516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0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4431B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SzPct val="7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obaltradealert.org/about" TargetMode="External"/><Relationship Id="rId3" Type="http://schemas.openxmlformats.org/officeDocument/2006/relationships/hyperlink" Target="https://www.globaltradealert.org/reports/54" TargetMode="External"/><Relationship Id="rId7" Type="http://schemas.openxmlformats.org/officeDocument/2006/relationships/hyperlink" Target="https://www.globaltradealert.org/reports/50" TargetMode="External"/><Relationship Id="rId2" Type="http://schemas.openxmlformats.org/officeDocument/2006/relationships/hyperlink" Target="mailto:simon.evenett@unisg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lobaltradealert.org/reports/51" TargetMode="External"/><Relationship Id="rId5" Type="http://schemas.openxmlformats.org/officeDocument/2006/relationships/hyperlink" Target="https://www.globaltradealert.org/reports/52" TargetMode="External"/><Relationship Id="rId4" Type="http://schemas.openxmlformats.org/officeDocument/2006/relationships/hyperlink" Target="https://www.globaltradealert.org/reports/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F66D119-C749-4DF1-ADA4-A43A0A903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821" y="2055906"/>
            <a:ext cx="7882620" cy="2032000"/>
          </a:xfrm>
        </p:spPr>
        <p:txBody>
          <a:bodyPr>
            <a:normAutofit/>
          </a:bodyPr>
          <a:lstStyle/>
          <a:p>
            <a:r>
              <a:rPr lang="en-US" dirty="0"/>
              <a:t>Where’s Our Food? </a:t>
            </a:r>
          </a:p>
          <a:p>
            <a:r>
              <a:rPr lang="en-US" dirty="0"/>
              <a:t>Supply Chains and Food Security</a:t>
            </a:r>
          </a:p>
          <a:p>
            <a:r>
              <a:rPr lang="en-US" sz="2400" dirty="0"/>
              <a:t>The International Dimension by Simon J. </a:t>
            </a:r>
            <a:r>
              <a:rPr lang="en-US" sz="2400" dirty="0" err="1"/>
              <a:t>Evenett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10106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8FD581-08BE-448C-A7D2-A1B542A03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71" y="1193921"/>
            <a:ext cx="8654737" cy="3441384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Contemporary evidence shows: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The rest of the world isn’t threatening U.S. food supply.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If U.S. domestic supply deteriorates further, sourcing abroad is viable.</a:t>
            </a:r>
          </a:p>
          <a:p>
            <a:r>
              <a:rPr lang="en-US" sz="1600" dirty="0">
                <a:solidFill>
                  <a:schemeClr val="tx1"/>
                </a:solidFill>
              </a:rPr>
              <a:t>Key policy implications: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Globalization should be leveraged to mitigate domestic U.S. supply disruption.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By tapping foreign sources of food, the U.S. mitigates the risk of domestic supply chain failure. </a:t>
            </a:r>
          </a:p>
          <a:p>
            <a:r>
              <a:rPr lang="en-US" sz="1600" dirty="0">
                <a:solidFill>
                  <a:schemeClr val="tx1"/>
                </a:solidFill>
              </a:rPr>
              <a:t>Bear this in mind the next time you hear someone argue that: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Foreign suppliers cannot be trusted.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Only domestic suppliers are reliable.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7FA5D-8E36-4224-AF8F-E2CE8946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 of this presentation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BC29C-C916-4B4B-91E9-7163B53D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 May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69753-9A91-4847-8AA4-51944C02E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E6A-7D5D-FD46-9ACD-B1962E51622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2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D54800-48AC-41FB-9327-722C2C4B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Limited resort to export curbs on food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DBFB7-510B-4D49-92A9-0A856ECB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 May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A1DAF-BF0A-47A1-B573-9D88E992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E6A-7D5D-FD46-9ACD-B1962E51622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2E2FD-C5AA-4F00-871D-80574A084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09" y="1076178"/>
            <a:ext cx="3775843" cy="3638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D703E8-4006-450F-B9C0-2AB6C381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102" y="1076178"/>
            <a:ext cx="4091635" cy="36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8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4A9EB-B9F3-47AE-8E20-5594E5312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71" y="1193921"/>
            <a:ext cx="2987231" cy="3239090"/>
          </a:xfrm>
        </p:spPr>
        <p:txBody>
          <a:bodyPr>
            <a:normAutofit/>
          </a:bodyPr>
          <a:lstStyle/>
          <a:p>
            <a:r>
              <a:rPr lang="en-US" sz="1600" dirty="0"/>
              <a:t>Russia has decided to limit exports of wheat to 7 million metric tons until 30 June 2020.</a:t>
            </a:r>
          </a:p>
          <a:p>
            <a:r>
              <a:rPr lang="en-US" sz="1600" dirty="0"/>
              <a:t>Expected reduction in supply to world markets: 1.5 million metric tons.</a:t>
            </a:r>
          </a:p>
          <a:p>
            <a:r>
              <a:rPr lang="en-US" sz="1600" dirty="0"/>
              <a:t>More than made up by higher exports from Australia &amp; European Union.</a:t>
            </a:r>
            <a:endParaRPr lang="en-CH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7FC5C4-8BDD-4A83-AC87-CB98368B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Russia’s export limit on wheat—no price spike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45A0C-AB4B-4666-81A0-94DFE209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 May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81974-25CC-4FF2-86FE-1228B236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E6A-7D5D-FD46-9ACD-B1962E51622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D06A06-7643-4AF2-A6CD-3C0632A74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99" y="913038"/>
            <a:ext cx="5038945" cy="376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ABD022-5B19-41BD-96CE-FE9AB9FD9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71" y="1193920"/>
            <a:ext cx="4056377" cy="3448417"/>
          </a:xfrm>
        </p:spPr>
        <p:txBody>
          <a:bodyPr>
            <a:normAutofit fontScale="92500"/>
          </a:bodyPr>
          <a:lstStyle/>
          <a:p>
            <a:r>
              <a:rPr lang="en-US" sz="1600" dirty="0"/>
              <a:t>The U.S. a massive exporter of most meat products—these exports can be diverted to domestic supply.</a:t>
            </a:r>
          </a:p>
          <a:p>
            <a:r>
              <a:rPr lang="en-US" sz="1600" dirty="0"/>
              <a:t>In addition, the U.S. can source more meat from foreign markets. </a:t>
            </a:r>
          </a:p>
          <a:p>
            <a:r>
              <a:rPr lang="en-US" sz="1600" dirty="0"/>
              <a:t>The maps on this slide and the next slide show which nations consistently export beef, pork, and chicken.</a:t>
            </a:r>
          </a:p>
          <a:p>
            <a:r>
              <a:rPr lang="en-US" sz="1600" dirty="0"/>
              <a:t>Like most countries, the U.S. has standards that foreign producers must meet. Not every foreign supplier may be able to do so.</a:t>
            </a:r>
            <a:endParaRPr lang="en-CH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EE6ADB-09A6-4DAC-9E22-8EC98DD2E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consumers needn’t suffer if the U.S. food supply chain is disrupted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C06FF-F71E-43F6-BD98-5B23D85A7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 May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09995-603B-49A0-BA01-11AF072D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E6A-7D5D-FD46-9ACD-B1962E51622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6F4F4-3165-40D8-95E6-3A4B9E4D4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72" y="1106033"/>
            <a:ext cx="4458757" cy="362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2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446293D-42A2-4CC4-B880-831048EB3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493" y="1193800"/>
            <a:ext cx="3984252" cy="3238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A92E2E2-BEBE-44A6-BD4C-643040B3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Plus many other nations export pork and chicken as well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02B62-D10D-47AE-A2C2-DF09C203F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 May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4196B-7343-4269-B0A1-39AF8279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E6A-7D5D-FD46-9ACD-B1962E51622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397230-18DB-4D50-80EB-97EEF8AFB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93801"/>
            <a:ext cx="4155883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3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AEA5D7-2E9B-42FF-B6EA-479C6B5A9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71" y="1193921"/>
            <a:ext cx="8654737" cy="3406214"/>
          </a:xfrm>
        </p:spPr>
        <p:txBody>
          <a:bodyPr>
            <a:no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Professor Simon J. </a:t>
            </a:r>
            <a:r>
              <a:rPr lang="en-GB" sz="1200" dirty="0" err="1">
                <a:solidFill>
                  <a:schemeClr val="tx1"/>
                </a:solidFill>
              </a:rPr>
              <a:t>Evenett</a:t>
            </a:r>
            <a:r>
              <a:rPr lang="en-GB" sz="1200" dirty="0">
                <a:solidFill>
                  <a:schemeClr val="tx1"/>
                </a:solidFill>
              </a:rPr>
              <a:t>, University of St. Gallen, Switzerland.</a:t>
            </a:r>
          </a:p>
          <a:p>
            <a:pPr lvl="1"/>
            <a:r>
              <a:rPr lang="en-GB" sz="1200" dirty="0">
                <a:solidFill>
                  <a:schemeClr val="tx1"/>
                </a:solidFill>
              </a:rPr>
              <a:t>Email: </a:t>
            </a:r>
            <a:r>
              <a:rPr lang="en-GB" sz="1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simon.evenett@unisg.ch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GB" sz="1200" dirty="0">
                <a:solidFill>
                  <a:schemeClr val="tx1"/>
                </a:solidFill>
              </a:rPr>
              <a:t>Telephone:  +41 71 224 7797.</a:t>
            </a:r>
          </a:p>
          <a:p>
            <a:r>
              <a:rPr lang="en-GB" sz="1200" dirty="0">
                <a:solidFill>
                  <a:schemeClr val="tx1"/>
                </a:solidFill>
              </a:rPr>
              <a:t>Analyses of trade policy and the COVID-19 pandemic: 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https://www.globaltradealert.org/reports/54</a:t>
            </a:r>
            <a:endParaRPr lang="en-US" sz="1200" dirty="0">
              <a:solidFill>
                <a:schemeClr val="tx1"/>
              </a:solidFill>
            </a:endParaRPr>
          </a:p>
          <a:p>
            <a:pPr lvl="1"/>
            <a:r>
              <a:rPr lang="en-US" sz="12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https://www.globaltradealert.org/reports/53</a:t>
            </a:r>
            <a:endParaRPr lang="en-GB" sz="1200" dirty="0">
              <a:solidFill>
                <a:schemeClr val="tx1"/>
              </a:solidFill>
            </a:endParaRPr>
          </a:p>
          <a:p>
            <a:pPr lvl="1"/>
            <a:r>
              <a:rPr lang="en-US" sz="12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https://www.globaltradealert.org/reports/52</a:t>
            </a:r>
            <a:endParaRPr lang="en-GB" sz="1200" dirty="0">
              <a:solidFill>
                <a:schemeClr val="tx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GB" sz="12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https://www.globaltradealert.org/reports/51</a:t>
            </a:r>
            <a:endParaRPr lang="en-GB" sz="1200" dirty="0">
              <a:solidFill>
                <a:schemeClr val="tx1"/>
              </a:solidFill>
            </a:endParaRPr>
          </a:p>
          <a:p>
            <a:pPr lvl="1"/>
            <a:r>
              <a:rPr lang="en-GB" sz="12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https://www.globaltradealert.org/reports/50</a:t>
            </a:r>
            <a:endParaRPr lang="en-GB" sz="1200" dirty="0">
              <a:solidFill>
                <a:schemeClr val="tx1"/>
              </a:solidFill>
            </a:endParaRPr>
          </a:p>
          <a:p>
            <a:pPr lvl="1"/>
            <a:r>
              <a:rPr lang="en-GB" sz="1200" dirty="0">
                <a:solidFill>
                  <a:schemeClr val="tx1"/>
                </a:solidFill>
              </a:rPr>
              <a:t>Mentioned in </a:t>
            </a:r>
            <a:r>
              <a:rPr lang="en-GB" sz="1200" i="1" dirty="0">
                <a:solidFill>
                  <a:schemeClr val="tx1"/>
                </a:solidFill>
              </a:rPr>
              <a:t>Financial Times</a:t>
            </a:r>
            <a:r>
              <a:rPr lang="en-GB" sz="1200" dirty="0">
                <a:solidFill>
                  <a:schemeClr val="tx1"/>
                </a:solidFill>
              </a:rPr>
              <a:t>, the </a:t>
            </a:r>
            <a:r>
              <a:rPr lang="en-GB" sz="1200" i="1" dirty="0">
                <a:solidFill>
                  <a:schemeClr val="tx1"/>
                </a:solidFill>
              </a:rPr>
              <a:t>Economist</a:t>
            </a:r>
            <a:r>
              <a:rPr lang="en-GB" sz="1200" dirty="0">
                <a:solidFill>
                  <a:schemeClr val="tx1"/>
                </a:solidFill>
              </a:rPr>
              <a:t>, </a:t>
            </a:r>
            <a:r>
              <a:rPr lang="en-GB" sz="1200" i="1" dirty="0">
                <a:solidFill>
                  <a:schemeClr val="tx1"/>
                </a:solidFill>
              </a:rPr>
              <a:t>Bloomberg</a:t>
            </a:r>
            <a:r>
              <a:rPr lang="en-GB" sz="1200" dirty="0">
                <a:solidFill>
                  <a:schemeClr val="tx1"/>
                </a:solidFill>
              </a:rPr>
              <a:t>, </a:t>
            </a:r>
            <a:r>
              <a:rPr lang="en-GB" sz="1200" i="1" dirty="0">
                <a:solidFill>
                  <a:schemeClr val="tx1"/>
                </a:solidFill>
              </a:rPr>
              <a:t>Reuters, CNN, Politico</a:t>
            </a:r>
            <a:r>
              <a:rPr lang="en-GB" sz="1200" dirty="0">
                <a:solidFill>
                  <a:schemeClr val="tx1"/>
                </a:solidFill>
              </a:rPr>
              <a:t>, </a:t>
            </a:r>
            <a:r>
              <a:rPr lang="en-GB" sz="1200" i="1" dirty="0">
                <a:solidFill>
                  <a:schemeClr val="tx1"/>
                </a:solidFill>
              </a:rPr>
              <a:t>South China Morning Post</a:t>
            </a:r>
            <a:r>
              <a:rPr lang="en-GB" sz="1200" dirty="0">
                <a:solidFill>
                  <a:schemeClr val="tx1"/>
                </a:solidFill>
              </a:rPr>
              <a:t> etc.</a:t>
            </a:r>
          </a:p>
          <a:p>
            <a:r>
              <a:rPr lang="en-GB" sz="1200" dirty="0">
                <a:solidFill>
                  <a:schemeClr val="tx1"/>
                </a:solidFill>
              </a:rPr>
              <a:t>Further information on the Global Trade Alert available at: </a:t>
            </a:r>
            <a:r>
              <a:rPr lang="en-GB" sz="12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https://www.globaltradealert.org/about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7E6E04-86F2-4EF9-A98C-9BA7034D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Contact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E0436-4D43-41B7-9C51-C8C5F4D4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 May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51100-BD92-4CF0-AA45-57F2A13D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2E6A-7D5D-FD46-9ACD-B1962E51622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4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TA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F4360"/>
      </a:accent1>
      <a:accent2>
        <a:srgbClr val="8FC5E9"/>
      </a:accent2>
      <a:accent3>
        <a:srgbClr val="77593B"/>
      </a:accent3>
      <a:accent4>
        <a:srgbClr val="C7B084"/>
      </a:accent4>
      <a:accent5>
        <a:srgbClr val="19544D"/>
      </a:accent5>
      <a:accent6>
        <a:srgbClr val="78B9AF"/>
      </a:accent6>
      <a:hlink>
        <a:srgbClr val="AA4900"/>
      </a:hlink>
      <a:folHlink>
        <a:srgbClr val="EEBF84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</TotalTime>
  <Words>458</Words>
  <Application>Microsoft Office PowerPoint</Application>
  <PresentationFormat>On-screen Show (16:9)</PresentationFormat>
  <Paragraphs>50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</vt:lpstr>
      <vt:lpstr>Courier New</vt:lpstr>
      <vt:lpstr>Helvetica Neue Light</vt:lpstr>
      <vt:lpstr>Open Sans</vt:lpstr>
      <vt:lpstr>Open Sans Light</vt:lpstr>
      <vt:lpstr>System Font Regular</vt:lpstr>
      <vt:lpstr>Office Theme</vt:lpstr>
      <vt:lpstr>PowerPoint Presentation</vt:lpstr>
      <vt:lpstr>Purpose of this presentation</vt:lpstr>
      <vt:lpstr>Limited resort to export curbs on food</vt:lpstr>
      <vt:lpstr>Russia’s export limit on wheat—no price spike</vt:lpstr>
      <vt:lpstr>U.S. consumers needn’t suffer if the U.S. food supply chain is disrupted</vt:lpstr>
      <vt:lpstr>Plus many other nations export pork and chicken as well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Buess, Patrick</dc:creator>
  <cp:lastModifiedBy>simon.evenett@gmail.com</cp:lastModifiedBy>
  <cp:revision>321</cp:revision>
  <dcterms:created xsi:type="dcterms:W3CDTF">2019-05-09T01:15:36Z</dcterms:created>
  <dcterms:modified xsi:type="dcterms:W3CDTF">2020-05-12T12:30:51Z</dcterms:modified>
</cp:coreProperties>
</file>